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315" r:id="rId4"/>
    <p:sldId id="318" r:id="rId5"/>
    <p:sldId id="31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FF"/>
    <a:srgbClr val="FF6600"/>
    <a:srgbClr val="00BAE6"/>
    <a:srgbClr val="00FF00"/>
    <a:srgbClr val="009644"/>
    <a:srgbClr val="E6AF00"/>
    <a:srgbClr val="A2B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CA88-56FD-4906-82B7-1B7AD8CD260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558-09E4-4BFF-93F0-3F719A63F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990600" y="2038350"/>
            <a:ext cx="68580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 rot="21180000">
            <a:off x="990600" y="95250"/>
            <a:ext cx="3303588" cy="1558925"/>
            <a:chOff x="112269055" y="106666187"/>
            <a:chExt cx="2353472" cy="1110947"/>
          </a:xfrm>
        </p:grpSpPr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112269055" y="106742255"/>
              <a:ext cx="998065" cy="1034879"/>
              <a:chOff x="112268594" y="106824266"/>
              <a:chExt cx="998065" cy="1034879"/>
            </a:xfrm>
          </p:grpSpPr>
          <p:sp>
            <p:nvSpPr>
              <p:cNvPr id="20" name="Rectangle 17" hidden="1"/>
              <p:cNvSpPr>
                <a:spLocks noChangeArrowheads="1" noChangeShapeType="1"/>
              </p:cNvSpPr>
              <p:nvPr/>
            </p:nvSpPr>
            <p:spPr bwMode="auto">
              <a:xfrm>
                <a:off x="112268594" y="106824266"/>
                <a:ext cx="998065" cy="103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Rectangle 18"/>
              <p:cNvSpPr>
                <a:spLocks noChangeArrowheads="1" noChangeShapeType="1"/>
              </p:cNvSpPr>
              <p:nvPr/>
            </p:nvSpPr>
            <p:spPr bwMode="auto">
              <a:xfrm>
                <a:off x="112666559" y="107259051"/>
                <a:ext cx="600096" cy="600094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Rectangle 19"/>
              <p:cNvSpPr>
                <a:spLocks noChangeArrowheads="1" noChangeShapeType="1"/>
              </p:cNvSpPr>
              <p:nvPr/>
            </p:nvSpPr>
            <p:spPr bwMode="auto">
              <a:xfrm>
                <a:off x="112472549" y="106824267"/>
                <a:ext cx="475074" cy="450068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Rectangle 20"/>
              <p:cNvSpPr>
                <a:spLocks noChangeArrowheads="1" noChangeShapeType="1"/>
              </p:cNvSpPr>
              <p:nvPr/>
            </p:nvSpPr>
            <p:spPr bwMode="auto">
              <a:xfrm>
                <a:off x="112268596" y="107215327"/>
                <a:ext cx="400058" cy="40005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 flipH="1">
              <a:off x="112765010" y="106666187"/>
              <a:ext cx="42" cy="85103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>
              <a:off x="112328870" y="107276125"/>
              <a:ext cx="2282644" cy="2418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Rectangle 23"/>
            <p:cNvSpPr>
              <a:spLocks noChangeArrowheads="1" noChangeShapeType="1"/>
            </p:cNvSpPr>
            <p:nvPr/>
          </p:nvSpPr>
          <p:spPr bwMode="auto">
            <a:xfrm>
              <a:off x="112752291" y="106982296"/>
              <a:ext cx="1870236" cy="334335"/>
            </a:xfrm>
            <a:prstGeom prst="rect">
              <a:avLst/>
            </a:prstGeom>
            <a:solidFill>
              <a:srgbClr val="000000"/>
            </a:solidFill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4"/>
            <p:cNvSpPr txBox="1">
              <a:spLocks noChangeArrowheads="1" noChangeShapeType="1"/>
            </p:cNvSpPr>
            <p:nvPr/>
          </p:nvSpPr>
          <p:spPr bwMode="auto">
            <a:xfrm>
              <a:off x="112776308" y="106982278"/>
              <a:ext cx="1822207" cy="334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Eras Bold ITC" panose="020B0907030504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Eras Bold ITC" panose="020B0907030504020204" pitchFamily="34" charset="0"/>
                </a:rPr>
                <a:t>California Catholic Conference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" name="Text Box 25"/>
          <p:cNvSpPr txBox="1">
            <a:spLocks noChangeArrowheads="1" noChangeShapeType="1"/>
          </p:cNvSpPr>
          <p:nvPr/>
        </p:nvSpPr>
        <p:spPr bwMode="auto">
          <a:xfrm>
            <a:off x="2647950" y="952500"/>
            <a:ext cx="52006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n-US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Derechos y responsabilidades de los padres / tutores de los niños en las escuelas públicas con respecto a la educación en salud sexual</a:t>
            </a:r>
            <a:endParaRPr kumimoji="0" lang="es-ES_tradnl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50" name="Picture 26" descr="CC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1" t="7594" r="8487" b="3946"/>
          <a:stretch>
            <a:fillRect/>
          </a:stretch>
        </p:blipFill>
        <p:spPr bwMode="auto">
          <a:xfrm>
            <a:off x="1847850" y="1181100"/>
            <a:ext cx="7715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987806" y="2362200"/>
            <a:ext cx="686079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50" b="1" cap="sm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 la ley de California</a:t>
            </a:r>
            <a:endParaRPr lang="es-ES_tradnl" sz="15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distrito escolar se asegurará de que todos los alumnos en los grados 7 a 12 reciban educación integral sobre salud sexual y educación sobre prevención del VIH de parte de instructores capacitados en los cursos apropiados. Cada alumno recibirá esta instrucción al menos una vez en la escuela media o secundaria y al menos una vez en la escuela secundaria. Los distritos pueden optar voluntariamente de proporcionar instrucción "apropiada para la edad" antes del grado 7.  (</a:t>
            </a:r>
            <a:r>
              <a:rPr lang="es-ES_tradnl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Ed. </a:t>
            </a:r>
            <a:r>
              <a:rPr lang="es-ES_tradnl" sz="15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es-ES_tradnl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§</a:t>
            </a:r>
            <a:r>
              <a:rPr lang="en-US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51934).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600" y="4400252"/>
            <a:ext cx="6860794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intención de la Legislatura respetar los derechos de los padres o tutores para supervisar la educación de sus hijos sobre el tema de la sexualidad humana. Además, la Legislatura reconoce que los padres y tutores tienen la responsabilidad final de impartir valores con respecto a la sexualidad humana a sus hijos </a:t>
            </a:r>
            <a:r>
              <a:rPr lang="en-US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Ed. Code §51937). </a:t>
            </a:r>
          </a:p>
        </p:txBody>
      </p:sp>
    </p:spTree>
    <p:extLst>
      <p:ext uri="{BB962C8B-B14F-4D97-AF65-F5344CB8AC3E}">
        <p14:creationId xmlns:p14="http://schemas.microsoft.com/office/powerpoint/2010/main" val="14842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990600" y="2038350"/>
            <a:ext cx="68580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 rot="21180000">
            <a:off x="990600" y="95250"/>
            <a:ext cx="3303588" cy="1558925"/>
            <a:chOff x="112269055" y="106666187"/>
            <a:chExt cx="2353472" cy="1110947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112269055" y="106742255"/>
              <a:ext cx="998065" cy="1034879"/>
              <a:chOff x="112268594" y="106824266"/>
              <a:chExt cx="998065" cy="1034879"/>
            </a:xfrm>
          </p:grpSpPr>
          <p:sp>
            <p:nvSpPr>
              <p:cNvPr id="22" name="Rectangle 17" hidden="1"/>
              <p:cNvSpPr>
                <a:spLocks noChangeArrowheads="1" noChangeShapeType="1"/>
              </p:cNvSpPr>
              <p:nvPr/>
            </p:nvSpPr>
            <p:spPr bwMode="auto">
              <a:xfrm>
                <a:off x="112268594" y="106824266"/>
                <a:ext cx="998065" cy="103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Rectangle 18"/>
              <p:cNvSpPr>
                <a:spLocks noChangeArrowheads="1" noChangeShapeType="1"/>
              </p:cNvSpPr>
              <p:nvPr/>
            </p:nvSpPr>
            <p:spPr bwMode="auto">
              <a:xfrm>
                <a:off x="112666559" y="107259051"/>
                <a:ext cx="600096" cy="600094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Rectangle 19"/>
              <p:cNvSpPr>
                <a:spLocks noChangeArrowheads="1" noChangeShapeType="1"/>
              </p:cNvSpPr>
              <p:nvPr/>
            </p:nvSpPr>
            <p:spPr bwMode="auto">
              <a:xfrm>
                <a:off x="112472549" y="106824267"/>
                <a:ext cx="475074" cy="450068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Rectangle 20"/>
              <p:cNvSpPr>
                <a:spLocks noChangeArrowheads="1" noChangeShapeType="1"/>
              </p:cNvSpPr>
              <p:nvPr/>
            </p:nvSpPr>
            <p:spPr bwMode="auto">
              <a:xfrm>
                <a:off x="112268596" y="107215327"/>
                <a:ext cx="400058" cy="40005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>
              <a:off x="112765010" y="106666187"/>
              <a:ext cx="42" cy="85103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H="1">
              <a:off x="112328870" y="107276125"/>
              <a:ext cx="2282644" cy="2418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Rectangle 23"/>
            <p:cNvSpPr>
              <a:spLocks noChangeArrowheads="1" noChangeShapeType="1"/>
            </p:cNvSpPr>
            <p:nvPr/>
          </p:nvSpPr>
          <p:spPr bwMode="auto">
            <a:xfrm>
              <a:off x="112752291" y="106982296"/>
              <a:ext cx="1870236" cy="334335"/>
            </a:xfrm>
            <a:prstGeom prst="rect">
              <a:avLst/>
            </a:prstGeom>
            <a:solidFill>
              <a:srgbClr val="000000"/>
            </a:solidFill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Text Box 24"/>
            <p:cNvSpPr txBox="1">
              <a:spLocks noChangeArrowheads="1" noChangeShapeType="1"/>
            </p:cNvSpPr>
            <p:nvPr/>
          </p:nvSpPr>
          <p:spPr bwMode="auto">
            <a:xfrm>
              <a:off x="112776308" y="106982278"/>
              <a:ext cx="1822207" cy="334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Eras Bold ITC" panose="020B0907030504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Eras Bold ITC" panose="020B0907030504020204" pitchFamily="34" charset="0"/>
                </a:rPr>
                <a:t>California Catholic Conference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" name="Text Box 25"/>
          <p:cNvSpPr txBox="1">
            <a:spLocks noChangeArrowheads="1" noChangeShapeType="1"/>
          </p:cNvSpPr>
          <p:nvPr/>
        </p:nvSpPr>
        <p:spPr bwMode="auto">
          <a:xfrm>
            <a:off x="2647950" y="952500"/>
            <a:ext cx="52006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n-US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Derechos y responsabilidades de los padres / tutores de los niños en las escuelas públicas con respecto a la educación en salud sexual</a:t>
            </a:r>
            <a:endParaRPr lang="es-ES_tradnl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87806" y="2362200"/>
            <a:ext cx="6860794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comienzo de cada año escolar, la escuela o el distrito deben notificar a los padres / tutores sobre la instrucción planificada en educación integral en salud sexual y educación para la prevención del VIH. Previa solicitud, los padres / tutores pueden revisar todos los materiales del curso que se utilizarán en dicha instrucción.</a:t>
            </a:r>
            <a:r>
              <a:rPr lang="en-US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(Ed. Code §51938)</a:t>
            </a:r>
          </a:p>
        </p:txBody>
      </p:sp>
      <p:pic>
        <p:nvPicPr>
          <p:cNvPr id="28" name="Picture 26" descr="CC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1" t="7594" r="8487" b="3946"/>
          <a:stretch>
            <a:fillRect/>
          </a:stretch>
        </p:blipFill>
        <p:spPr bwMode="auto">
          <a:xfrm>
            <a:off x="1847850" y="1181100"/>
            <a:ext cx="7715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990600" y="3733800"/>
            <a:ext cx="6860794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padres / tutores pueden, por escrito, excusar a sus hijos de la totalidad o parte de la educación integral en salud sexual, la educación para la prevención del VIH y las evaluaciones relacionadas con esa instrucción a través de un proceso de "exclusión voluntaria". Las actividades educativas alternativas se pondrán a disposición de quienes hayan sido excusados de la instrucción o participen en la prueba, cuestionario o encuesta</a:t>
            </a:r>
            <a:r>
              <a:rPr lang="es-ES_tradnl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.(Ed </a:t>
            </a:r>
            <a:r>
              <a:rPr lang="es-ES_tradnl" sz="155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es-ES_tradnl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§§51938, 51939</a:t>
            </a:r>
            <a:r>
              <a:rPr lang="en-US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5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0600" y="5410706"/>
            <a:ext cx="6860794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alguna parte de la instrucción de la escuela en materia de salud entra en conflicto con el entrenamiento y las creencias religiosas (incluidas las convicciones morales personales) del padre / tutor, ese estudiante será excusado de la parte de la instrucción que está en conflicto con el entrenamiento religioso del padre / tutor o creencias. </a:t>
            </a:r>
            <a:r>
              <a:rPr lang="en-US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Ed. Code §51240)</a:t>
            </a:r>
          </a:p>
        </p:txBody>
      </p:sp>
    </p:spTree>
    <p:extLst>
      <p:ext uri="{BB962C8B-B14F-4D97-AF65-F5344CB8AC3E}">
        <p14:creationId xmlns:p14="http://schemas.microsoft.com/office/powerpoint/2010/main" val="32925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990600" y="2038350"/>
            <a:ext cx="68580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 rot="21180000">
            <a:off x="990600" y="95250"/>
            <a:ext cx="3303588" cy="1558925"/>
            <a:chOff x="112269055" y="106666187"/>
            <a:chExt cx="2353472" cy="1110947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12269055" y="106742255"/>
              <a:ext cx="998065" cy="1034879"/>
              <a:chOff x="112268594" y="106824266"/>
              <a:chExt cx="998065" cy="1034879"/>
            </a:xfrm>
          </p:grpSpPr>
          <p:sp>
            <p:nvSpPr>
              <p:cNvPr id="9" name="Rectangle 17" hidden="1"/>
              <p:cNvSpPr>
                <a:spLocks noChangeArrowheads="1" noChangeShapeType="1"/>
              </p:cNvSpPr>
              <p:nvPr/>
            </p:nvSpPr>
            <p:spPr bwMode="auto">
              <a:xfrm>
                <a:off x="112268594" y="106824266"/>
                <a:ext cx="998065" cy="103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" name="Rectangle 18"/>
              <p:cNvSpPr>
                <a:spLocks noChangeArrowheads="1" noChangeShapeType="1"/>
              </p:cNvSpPr>
              <p:nvPr/>
            </p:nvSpPr>
            <p:spPr bwMode="auto">
              <a:xfrm>
                <a:off x="112666559" y="107259051"/>
                <a:ext cx="600096" cy="600094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Rectangle 19"/>
              <p:cNvSpPr>
                <a:spLocks noChangeArrowheads="1" noChangeShapeType="1"/>
              </p:cNvSpPr>
              <p:nvPr/>
            </p:nvSpPr>
            <p:spPr bwMode="auto">
              <a:xfrm>
                <a:off x="112472549" y="106824267"/>
                <a:ext cx="475074" cy="450068"/>
              </a:xfrm>
              <a:prstGeom prst="rect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Rectangle 20"/>
              <p:cNvSpPr>
                <a:spLocks noChangeArrowheads="1" noChangeShapeType="1"/>
              </p:cNvSpPr>
              <p:nvPr/>
            </p:nvSpPr>
            <p:spPr bwMode="auto">
              <a:xfrm>
                <a:off x="112268596" y="107215327"/>
                <a:ext cx="400058" cy="40005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5" name="Line 21"/>
            <p:cNvSpPr>
              <a:spLocks noChangeShapeType="1"/>
            </p:cNvSpPr>
            <p:nvPr/>
          </p:nvSpPr>
          <p:spPr bwMode="auto">
            <a:xfrm flipH="1">
              <a:off x="112765010" y="106666187"/>
              <a:ext cx="42" cy="85103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Line 22"/>
            <p:cNvSpPr>
              <a:spLocks noChangeShapeType="1"/>
            </p:cNvSpPr>
            <p:nvPr/>
          </p:nvSpPr>
          <p:spPr bwMode="auto">
            <a:xfrm flipH="1">
              <a:off x="112328870" y="107276125"/>
              <a:ext cx="2282644" cy="2418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Rectangle 23"/>
            <p:cNvSpPr>
              <a:spLocks noChangeArrowheads="1" noChangeShapeType="1"/>
            </p:cNvSpPr>
            <p:nvPr/>
          </p:nvSpPr>
          <p:spPr bwMode="auto">
            <a:xfrm>
              <a:off x="112752291" y="106982296"/>
              <a:ext cx="1870236" cy="334335"/>
            </a:xfrm>
            <a:prstGeom prst="rect">
              <a:avLst/>
            </a:prstGeom>
            <a:solidFill>
              <a:srgbClr val="000000"/>
            </a:solidFill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Text Box 24"/>
            <p:cNvSpPr txBox="1">
              <a:spLocks noChangeArrowheads="1" noChangeShapeType="1"/>
            </p:cNvSpPr>
            <p:nvPr/>
          </p:nvSpPr>
          <p:spPr bwMode="auto">
            <a:xfrm>
              <a:off x="112776308" y="106982278"/>
              <a:ext cx="1822207" cy="334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Eras Bold ITC" panose="020B0907030504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Eras Bold ITC" panose="020B0907030504020204" pitchFamily="34" charset="0"/>
                </a:rPr>
                <a:t>California Catholic Conference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3" name="Text Box 25"/>
          <p:cNvSpPr txBox="1">
            <a:spLocks noChangeArrowheads="1" noChangeShapeType="1"/>
          </p:cNvSpPr>
          <p:nvPr/>
        </p:nvSpPr>
        <p:spPr bwMode="auto">
          <a:xfrm>
            <a:off x="2647950" y="952500"/>
            <a:ext cx="52006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n-US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Derechos y responsabilidades de los padres / tutores de los niños en las escuelas públicas con respecto a la educación en salud sexual</a:t>
            </a:r>
            <a:endParaRPr lang="es-ES_tradnl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4" name="Picture 26" descr="CC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1" t="7594" r="8487" b="3946"/>
          <a:stretch>
            <a:fillRect/>
          </a:stretch>
        </p:blipFill>
        <p:spPr bwMode="auto">
          <a:xfrm>
            <a:off x="1847850" y="1181100"/>
            <a:ext cx="7715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87806" y="2362200"/>
            <a:ext cx="6860794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los padres / tutores creen que sus derechos con respecto a la educación de salud sexual de sus hijos han sido violados por una escuela, pueden seguir los Procedimientos Uniformes de Quejas (establecidos por ley) con el distrito escolar local.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_tradnl" sz="15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se cree que las políticas / procedimientos de un distrito con respecto a la educación sobre salud sexual son contrarios a la ley, entonces ese asunto puede apelarse ante el Departamento de Educación de California.</a:t>
            </a:r>
            <a:endParaRPr lang="es-ES_tradnl" sz="15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5334506"/>
            <a:ext cx="686079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adicional esta disponible </a:t>
            </a:r>
            <a:r>
              <a:rPr lang="en-US" sz="15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US" sz="1550" u="sng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https://www.cacatholic.org/policies-issues/education/what-you-need-know-about-ca-healthy-youth-ac</a:t>
            </a:r>
            <a:r>
              <a:rPr lang="en-US" sz="15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5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116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2400"/>
            <a:ext cx="5043768" cy="1656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" y="1981200"/>
            <a:ext cx="8229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 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673 </a:t>
            </a:r>
            <a:r>
              <a:rPr lang="es-ES_tradnl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 la supervisión de los padres de la educación de salud sexual apropiada para la edad, al tiempo que fortalece los derechos / responsabilidades de los padres para "supervisar" tal instrucción de sus hijos.</a:t>
            </a:r>
            <a:endParaRPr lang="es-ES_tradnl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743200"/>
            <a:ext cx="2819400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Garantizar la instrucción "apropiada para la edad”  </a:t>
            </a:r>
            <a:endParaRPr lang="es-ES_tradnl" sz="1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 la CHYA, la educación sexual solo se requiere en los grados 7 a 12, pero los distritos pueden optar voluntariamente por proporcionar dicha instrucción en los grados anteriores. </a:t>
            </a:r>
            <a:r>
              <a:rPr lang="es-ES_tradnl" sz="13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de quedar claro que cualquier educación de salud sexual de los alumnos de edad primaria (TK-6to grado) </a:t>
            </a:r>
            <a:r>
              <a:rPr lang="es-ES_tradnl" sz="1300" b="1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s-ES_tradnl" sz="13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apropiada para la edad. </a:t>
            </a:r>
            <a:endParaRPr lang="es-ES_tradnl" sz="13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9584" y="2743200"/>
            <a:ext cx="28194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/ Responsabilidad de ser notificado y revisar materiales</a:t>
            </a:r>
          </a:p>
          <a:p>
            <a:pPr lvl="0"/>
            <a:r>
              <a:rPr lang="es-ES_tradnl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_tradnl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Según la CHYA, los padres tienen el derecho y la responsabilidad de ser notificados sobre la instrucción planificada y el derecho de revisar esos materiales antes de que la instrucción tenga lugar. </a:t>
            </a:r>
            <a:r>
              <a:rPr lang="es-ES_tradnl" sz="13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padres deben poder revisar, a través del sitio web del distrito escolar, todos los materiales utilizados en la educación sobre salud sexual con bastante anticipación a la instrucción real. </a:t>
            </a:r>
            <a:endParaRPr lang="es-ES_tradnl" sz="1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743200"/>
            <a:ext cx="2819400" cy="429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/ Responsabilidad de "participar" de la instrucción TK-6 </a:t>
            </a:r>
            <a:endParaRPr lang="es-ES_tradnl" sz="1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 la CHYA, los padres tienen el derecho de excusar a sus hijos de toda o parte de la educación integral en salud sexual, educación para la prevención del VIH y </a:t>
            </a:r>
            <a:r>
              <a:rPr lang="es-ES_tradnl" sz="1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lang="es-ES_tradnl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_tradnl" sz="1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luaciones</a:t>
            </a:r>
            <a:r>
              <a:rPr lang="es-ES_tradnl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relacionadas con esa educación a través del </a:t>
            </a:r>
            <a:r>
              <a:rPr lang="es-ES_tradnl" sz="1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consenti</a:t>
            </a:r>
            <a:r>
              <a:rPr lang="es-ES_tradnl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miento pasivo ("exclusión voluntaria"). </a:t>
            </a:r>
            <a:r>
              <a:rPr lang="es-ES_tradnl" sz="13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 la naturaleza de desarrollo de los estudiantes de primaria, los padres deben ser respetados con el derecho y la responsabilidad de proporcionar el consentimiento activo ("</a:t>
            </a:r>
            <a:r>
              <a:rPr lang="es-ES_tradnl" sz="13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</a:t>
            </a:r>
            <a:r>
              <a:rPr lang="es-ES_tradnl" sz="13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-in") para la educación integral en salud sexual y la educación para la prevención del VIH de los niños en los grados TK-6</a:t>
            </a:r>
            <a:r>
              <a:rPr lang="es-ES_tradnl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_tradnl" sz="1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3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  <a:latin typeface="Eras Bold ITC" panose="020B0907030504020204" pitchFamily="34" charset="0"/>
                <a:ea typeface="+mn-ea"/>
                <a:cs typeface="+mn-cs"/>
              </a:rPr>
              <a:t>Recursos</a:t>
            </a:r>
            <a:endParaRPr lang="es-ES_tradnl" sz="3200" dirty="0">
              <a:solidFill>
                <a:schemeClr val="bg1"/>
              </a:solidFill>
              <a:latin typeface="Eras Bold ITC" panose="020B0907030504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467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¿</a:t>
            </a:r>
            <a:r>
              <a:rPr lang="es-ES_tradnl" sz="2800" dirty="0" smtClean="0">
                <a:solidFill>
                  <a:schemeClr val="bg1"/>
                </a:solidFill>
              </a:rPr>
              <a:t>Se han violado sus derechos de padre de familia?  Abogada Nada Higuera @ Defensores de Fe y Libertad (representación legal pro-bono para libertades constitucionales y religiosas) </a:t>
            </a:r>
            <a:r>
              <a:rPr lang="es-ES_tradnl" sz="2800" smtClean="0">
                <a:solidFill>
                  <a:schemeClr val="bg1"/>
                </a:solidFill>
              </a:rPr>
              <a:t>Telefono </a:t>
            </a:r>
            <a:r>
              <a:rPr lang="es-ES_tradnl" sz="2800" dirty="0" smtClean="0">
                <a:solidFill>
                  <a:schemeClr val="bg1"/>
                </a:solidFill>
              </a:rPr>
              <a:t>(951) 600-2733</a:t>
            </a:r>
            <a:endParaRPr lang="es-ES_trad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9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8625</TotalTime>
  <Words>646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Eras Bold ITC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Recursos</vt:lpstr>
    </vt:vector>
  </TitlesOfParts>
  <Company>CSUS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burnellb</dc:creator>
  <cp:lastModifiedBy>Melissa Vlach</cp:lastModifiedBy>
  <cp:revision>280</cp:revision>
  <cp:lastPrinted>2019-02-20T23:26:36Z</cp:lastPrinted>
  <dcterms:created xsi:type="dcterms:W3CDTF">2010-09-08T19:15:48Z</dcterms:created>
  <dcterms:modified xsi:type="dcterms:W3CDTF">2021-12-01T19:02:26Z</dcterms:modified>
</cp:coreProperties>
</file>